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notesMasterIdLst>
    <p:notesMasterId r:id="rId9"/>
  </p:notesMasterIdLst>
  <p:handoutMasterIdLst>
    <p:handoutMasterId r:id="rId10"/>
  </p:handoutMasterIdLst>
  <p:sldIdLst>
    <p:sldId id="735" r:id="rId2"/>
    <p:sldId id="599" r:id="rId3"/>
    <p:sldId id="737" r:id="rId4"/>
    <p:sldId id="706" r:id="rId5"/>
    <p:sldId id="693" r:id="rId6"/>
    <p:sldId id="734" r:id="rId7"/>
    <p:sldId id="73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78A"/>
    <a:srgbClr val="990000"/>
    <a:srgbClr val="336600"/>
    <a:srgbClr val="753805"/>
    <a:srgbClr val="3D8C02"/>
    <a:srgbClr val="008000"/>
    <a:srgbClr val="FFFF99"/>
    <a:srgbClr val="007A00"/>
    <a:srgbClr val="FFFFCC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27F47"/>
            </a:solidFill>
          </c:spPr>
          <c:explosion val="25"/>
          <c:dPt>
            <c:idx val="3"/>
            <c:bubble3D val="0"/>
            <c:spPr>
              <a:solidFill>
                <a:srgbClr val="33BF6C"/>
              </a:solidFill>
            </c:spPr>
            <c:extLst>
              <c:ext xmlns:c16="http://schemas.microsoft.com/office/drawing/2014/chart" uri="{C3380CC4-5D6E-409C-BE32-E72D297353CC}">
                <c16:uniqueId val="{00000000-EB2B-49C7-AFAD-58B2F5F9C89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0.93</c:v>
                </c:pt>
                <c:pt idx="1">
                  <c:v>0</c:v>
                </c:pt>
                <c:pt idx="2">
                  <c:v>0</c:v>
                </c:pt>
                <c:pt idx="3" formatCode="0%">
                  <c:v>7.0000000000000034E-2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B-49C7-AFAD-58B2F5F9C8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A12A83"/>
              </a:solidFill>
            </c:spPr>
            <c:extLst>
              <c:ext xmlns:c16="http://schemas.microsoft.com/office/drawing/2014/chart" uri="{C3380CC4-5D6E-409C-BE32-E72D297353CC}">
                <c16:uniqueId val="{00000000-F140-4655-B076-3FEF5E815F10}"/>
              </c:ext>
            </c:extLst>
          </c:dPt>
          <c:dPt>
            <c:idx val="3"/>
            <c:bubble3D val="0"/>
            <c:spPr>
              <a:solidFill>
                <a:srgbClr val="D561B7"/>
              </a:solidFill>
            </c:spPr>
            <c:extLst>
              <c:ext xmlns:c16="http://schemas.microsoft.com/office/drawing/2014/chart" uri="{C3380CC4-5D6E-409C-BE32-E72D297353CC}">
                <c16:uniqueId val="{00000001-F140-4655-B076-3FEF5E815F1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0.89</c:v>
                </c:pt>
                <c:pt idx="3" formatCode="0%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40-4655-B076-3FEF5E815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274A8B"/>
              </a:solidFill>
            </c:spPr>
            <c:extLst>
              <c:ext xmlns:c16="http://schemas.microsoft.com/office/drawing/2014/chart" uri="{C3380CC4-5D6E-409C-BE32-E72D297353CC}">
                <c16:uniqueId val="{00000000-87A1-4159-AA38-51433BFDFCD6}"/>
              </c:ext>
            </c:extLst>
          </c:dPt>
          <c:dPt>
            <c:idx val="3"/>
            <c:bubble3D val="0"/>
            <c:spPr>
              <a:solidFill>
                <a:srgbClr val="4273CA"/>
              </a:solidFill>
            </c:spPr>
            <c:extLst>
              <c:ext xmlns:c16="http://schemas.microsoft.com/office/drawing/2014/chart" uri="{C3380CC4-5D6E-409C-BE32-E72D297353CC}">
                <c16:uniqueId val="{00000001-87A1-4159-AA38-51433BFDFCD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0.81</c:v>
                </c:pt>
                <c:pt idx="3" formatCode="0%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A1-4159-AA38-51433BFDF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FF8F8CE-839A-4E27-AB8E-347E2223B8F1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8D14D97-5AC9-4FE2-B610-5E65C212C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2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4358E8F-414C-4800-98EE-ED84D1FF614C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DF1A206-272F-483E-A106-6088026E4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10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FB5733-31E6-474A-8C9A-49BD3C64B16E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FB5733-31E6-474A-8C9A-49BD3C64B16E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B20714-1FC3-473F-ABA3-6A6658D37DE9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28800"/>
            <a:ext cx="9144000" cy="29718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" name="Picture 7" descr="branding_red_black_hig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629275"/>
            <a:ext cx="2455863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7526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3375" y="6397625"/>
            <a:ext cx="88582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© CMOE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>
            <a:lvl1pPr>
              <a:defRPr sz="5800">
                <a:solidFill>
                  <a:schemeClr val="bg1"/>
                </a:solidFill>
                <a:latin typeface="Centaur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Body Mast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00200" y="381000"/>
            <a:ext cx="685800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algn="l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1659834" y="1600200"/>
            <a:ext cx="6781800" cy="914400"/>
          </a:xfrm>
          <a:prstGeom prst="rect">
            <a:avLst/>
          </a:prstGeom>
        </p:spPr>
        <p:txBody>
          <a:bodyPr/>
          <a:lstStyle>
            <a:lvl1pPr>
              <a:buClr>
                <a:srgbClr val="007A00"/>
              </a:buClr>
              <a:buSzPct val="70000"/>
              <a:buFont typeface="Times New Roman" pitchFamily="18" charset="0"/>
              <a:buChar char="•"/>
              <a:defRPr sz="2800">
                <a:solidFill>
                  <a:srgbClr val="004C00"/>
                </a:solidFill>
              </a:defRPr>
            </a:lvl1pPr>
            <a:lvl2pPr>
              <a:buClr>
                <a:srgbClr val="C00000"/>
              </a:buClr>
              <a:buSzPct val="90000"/>
              <a:buFont typeface="Times New Roman" pitchFamily="18" charset="0"/>
              <a:buChar char="-"/>
              <a:defRPr sz="24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2007 CMOE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8610600" cy="68580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219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6540-0DF9-4DD2-B3E3-F64C340A5AF2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191000"/>
            <a:ext cx="9144000" cy="26670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14800"/>
            <a:ext cx="9144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7F430-B4E3-4C8B-806D-5A52975256AF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0"/>
            <a:ext cx="8610600" cy="68580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28600"/>
            <a:ext cx="9144000" cy="1219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713"/>
            <a:ext cx="4040188" cy="7508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877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3713"/>
            <a:ext cx="4041775" cy="7508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6115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2C1DF-1C6C-4380-A68E-4A6AA3E08411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610600" cy="68580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22098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0A69B-E527-43BD-9EA2-010D6057C8A4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0"/>
            <a:ext cx="8610600" cy="68580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3505200" cy="1219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8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F796-E349-48BA-BFF2-FFBAF12A5E41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76800"/>
            <a:ext cx="9144000" cy="1219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8610600" cy="68580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effectLst/>
        </p:spPr>
        <p:txBody>
          <a:bodyPr anchor="b"/>
          <a:lstStyle>
            <a:lvl1pPr algn="ctr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A2B5-24A0-462E-8799-48092A151690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8610600" cy="68580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1219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EC8C-033D-4F7B-B125-DD96609699AA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5943600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0"/>
            <a:ext cx="2057400" cy="68580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6CAF61EF-0864-4B80-A36C-661E1C76C4B1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D5A3E4-486A-469C-836D-7AF164867242}" type="datetime1">
              <a:rPr lang="en-US"/>
              <a:pPr>
                <a:defRPr/>
              </a:pPr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© CMOE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ts val="120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914400" indent="-339725" algn="l" rtl="0" fontAlgn="base">
        <a:spcBef>
          <a:spcPct val="0"/>
        </a:spcBef>
        <a:spcAft>
          <a:spcPts val="120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itchFamily="34" charset="0"/>
                <a:cs typeface="Calibri" pitchFamily="34" charset="0"/>
              </a:rPr>
              <a:t>Dr. Tony Herrera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24" y="173401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solidFill>
                <a:srgbClr val="23478A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23478A"/>
                </a:solidFill>
                <a:latin typeface="Calibri" pitchFamily="34" charset="0"/>
                <a:cs typeface="Calibri" pitchFamily="34" charset="0"/>
              </a:rPr>
              <a:t>COURAGEOUS CONVERSATION</a:t>
            </a:r>
          </a:p>
        </p:txBody>
      </p:sp>
    </p:spTree>
    <p:extLst>
      <p:ext uri="{BB962C8B-B14F-4D97-AF65-F5344CB8AC3E}">
        <p14:creationId xmlns:p14="http://schemas.microsoft.com/office/powerpoint/2010/main" val="306000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latin typeface="+mj-lt"/>
                <a:cs typeface="Arial" charset="0"/>
              </a:rPr>
              <a:t>History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idx="1"/>
          </p:nvPr>
        </p:nvSpPr>
        <p:spPr>
          <a:xfrm>
            <a:off x="457200" y="1791889"/>
            <a:ext cx="8229600" cy="452596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23478A"/>
                </a:solidFill>
                <a:latin typeface="+mj-lt"/>
                <a:ea typeface="ＭＳ Ｐゴシック" pitchFamily="34" charset="-128"/>
              </a:rPr>
              <a:t>Concept created by Chris Argyis from Harvard, and Don Schoen from MIT. 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23478A"/>
                </a:solidFill>
                <a:latin typeface="+mj-lt"/>
                <a:ea typeface="ＭＳ Ｐゴシック" pitchFamily="34" charset="-128"/>
              </a:rPr>
              <a:t>Over 40 years of tested global research in 57 countries. 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23478A"/>
                </a:solidFill>
                <a:latin typeface="+mj-lt"/>
                <a:ea typeface="ＭＳ Ｐゴシック" pitchFamily="34" charset="-128"/>
              </a:rPr>
              <a:t>Researchers analyzed the difference between beliefs and actual behaviors in stressful situations. </a:t>
            </a:r>
          </a:p>
          <a:p>
            <a:pPr>
              <a:spcBef>
                <a:spcPts val="1200"/>
              </a:spcBef>
            </a:pPr>
            <a:endParaRPr lang="en-US" b="1" dirty="0">
              <a:solidFill>
                <a:srgbClr val="23478A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latin typeface="+mj-lt"/>
                <a:cs typeface="Arial" charset="0"/>
              </a:rPr>
              <a:t>When Leaders Get It Wrong</a:t>
            </a:r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2180" y="1755265"/>
            <a:ext cx="6858000" cy="4900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492194"/>
            <a:ext cx="8229600" cy="707886"/>
          </a:xfr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  <a:cs typeface="Arial" charset="0"/>
              </a:rPr>
              <a:t>Why Courageous Conversations</a:t>
            </a:r>
          </a:p>
        </p:txBody>
      </p:sp>
      <p:sp>
        <p:nvSpPr>
          <p:cNvPr id="1029" name="Rectangle 23"/>
          <p:cNvSpPr>
            <a:spLocks noChangeArrowheads="1"/>
          </p:cNvSpPr>
          <p:nvPr/>
        </p:nvSpPr>
        <p:spPr bwMode="auto">
          <a:xfrm>
            <a:off x="76200" y="1930400"/>
            <a:ext cx="899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2016 </a:t>
            </a:r>
            <a:r>
              <a:rPr lang="en-US" sz="2800" dirty="0">
                <a:latin typeface="+mn-lt"/>
              </a:rPr>
              <a:t>Research Survey of 9,561 employees,  </a:t>
            </a:r>
          </a:p>
          <a:p>
            <a:pPr algn="ctr"/>
            <a:r>
              <a:rPr lang="en-US" sz="2800" dirty="0">
                <a:latin typeface="+mn-lt"/>
              </a:rPr>
              <a:t>managers and executives from 272 public,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private, business and healthcare organizations.</a:t>
            </a:r>
          </a:p>
        </p:txBody>
      </p:sp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489222" y="5325145"/>
            <a:ext cx="24136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  <a:cs typeface="Times New Roman" pitchFamily="18" charset="0"/>
              </a:rPr>
              <a:t>93% </a:t>
            </a:r>
            <a:r>
              <a:rPr lang="en-US" sz="2000" dirty="0">
                <a:latin typeface="+mn-lt"/>
                <a:cs typeface="Times New Roman" pitchFamily="18" charset="0"/>
              </a:rPr>
              <a:t>of people have avoided challenging issues with a coworker.</a:t>
            </a:r>
          </a:p>
        </p:txBody>
      </p:sp>
      <p:sp>
        <p:nvSpPr>
          <p:cNvPr id="1031" name="Text Box 13"/>
          <p:cNvSpPr txBox="1">
            <a:spLocks noChangeArrowheads="1"/>
          </p:cNvSpPr>
          <p:nvPr/>
        </p:nvSpPr>
        <p:spPr bwMode="auto">
          <a:xfrm>
            <a:off x="4340225" y="4205288"/>
            <a:ext cx="928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</a:rPr>
              <a:t>89%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222095" y="3409419"/>
          <a:ext cx="2854933" cy="198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317171" y="5320156"/>
            <a:ext cx="250965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  <a:cs typeface="Times New Roman" pitchFamily="18" charset="0"/>
              </a:rPr>
              <a:t>89% </a:t>
            </a:r>
            <a:r>
              <a:rPr lang="en-US" sz="2000" dirty="0">
                <a:latin typeface="+mn-lt"/>
                <a:cs typeface="Times New Roman" pitchFamily="18" charset="0"/>
              </a:rPr>
              <a:t>of people have avoided challenging issues with their boss.</a:t>
            </a:r>
          </a:p>
          <a:p>
            <a:pPr algn="ctr"/>
            <a:endParaRPr lang="en-US" dirty="0"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267419" y="3453482"/>
          <a:ext cx="2609162" cy="198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389226" y="5321061"/>
            <a:ext cx="252328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n-lt"/>
                <a:cs typeface="Times New Roman" pitchFamily="18" charset="0"/>
              </a:rPr>
              <a:t>81% </a:t>
            </a:r>
            <a:r>
              <a:rPr lang="en-US" sz="2000" dirty="0">
                <a:latin typeface="+mn-lt"/>
                <a:cs typeface="Times New Roman" pitchFamily="18" charset="0"/>
              </a:rPr>
              <a:t>of managers have avoided challenging issues with direct reports.</a:t>
            </a:r>
          </a:p>
          <a:p>
            <a:pPr algn="ctr"/>
            <a:endParaRPr lang="en-US" dirty="0">
              <a:latin typeface="+mn-lt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6201010" y="3385894"/>
          <a:ext cx="2551105" cy="206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Predictable Behaviors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13658" y="1473433"/>
            <a:ext cx="4040188" cy="750887"/>
          </a:xfrm>
        </p:spPr>
        <p:txBody>
          <a:bodyPr/>
          <a:lstStyle/>
          <a:p>
            <a:r>
              <a:rPr lang="en-US" dirty="0">
                <a:solidFill>
                  <a:srgbClr val="23478A"/>
                </a:solidFill>
                <a:latin typeface="+mn-lt"/>
              </a:rPr>
              <a:t>Minimizing (Flight)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3658" y="2307771"/>
            <a:ext cx="4040188" cy="455022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dirty="0">
                <a:solidFill>
                  <a:srgbClr val="23478A"/>
                </a:solidFill>
                <a:latin typeface="+mn-lt"/>
              </a:rPr>
              <a:t>Keep conversation comfortable</a:t>
            </a:r>
          </a:p>
          <a:p>
            <a:pPr marL="566738" lvl="1" indent="-3349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dirty="0">
                <a:solidFill>
                  <a:srgbClr val="23478A"/>
                </a:solidFill>
                <a:latin typeface="+mn-lt"/>
              </a:rPr>
              <a:t>Easing in</a:t>
            </a:r>
          </a:p>
          <a:p>
            <a:pPr marL="566738" lvl="1" indent="-3349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dirty="0">
                <a:solidFill>
                  <a:srgbClr val="23478A"/>
                </a:solidFill>
                <a:latin typeface="+mn-lt"/>
              </a:rPr>
              <a:t>Withdrawing when difficult</a:t>
            </a:r>
          </a:p>
          <a:p>
            <a:pPr marL="566738" lvl="1" indent="-3349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dirty="0">
                <a:solidFill>
                  <a:srgbClr val="23478A"/>
                </a:solidFill>
                <a:latin typeface="+mn-lt"/>
              </a:rPr>
              <a:t>Asking leading questions</a:t>
            </a:r>
          </a:p>
          <a:p>
            <a:pPr marL="566738" lvl="1" indent="-3349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dirty="0">
                <a:solidFill>
                  <a:srgbClr val="23478A"/>
                </a:solidFill>
                <a:latin typeface="+mn-lt"/>
              </a:rPr>
              <a:t>Weakening your position</a:t>
            </a:r>
          </a:p>
          <a:p>
            <a:pPr marL="566738" lvl="1" indent="-334963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4400" dirty="0">
                <a:solidFill>
                  <a:srgbClr val="23478A"/>
                </a:solidFill>
                <a:latin typeface="+mn-lt"/>
              </a:rPr>
              <a:t>Covering up</a:t>
            </a:r>
          </a:p>
          <a:p>
            <a:endParaRPr lang="en-US" dirty="0">
              <a:solidFill>
                <a:srgbClr val="23478A"/>
              </a:solidFill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88567" y="1473433"/>
            <a:ext cx="4041775" cy="750887"/>
          </a:xfrm>
        </p:spPr>
        <p:txBody>
          <a:bodyPr/>
          <a:lstStyle/>
          <a:p>
            <a:r>
              <a:rPr lang="en-US" dirty="0">
                <a:solidFill>
                  <a:srgbClr val="23478A"/>
                </a:solidFill>
                <a:latin typeface="+mn-lt"/>
              </a:rPr>
              <a:t>Winning (Fight)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88567" y="2307771"/>
            <a:ext cx="4041775" cy="44631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23478A"/>
                </a:solidFill>
                <a:latin typeface="+mn-lt"/>
              </a:rPr>
              <a:t>Get people to see things your way or that you are right</a:t>
            </a:r>
          </a:p>
          <a:p>
            <a:pPr marL="465138" lvl="1" indent="-233363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23478A"/>
                </a:solidFill>
                <a:latin typeface="+mn-lt"/>
              </a:rPr>
              <a:t> Arguing</a:t>
            </a:r>
          </a:p>
          <a:p>
            <a:pPr marL="465138" lvl="1" indent="-233363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23478A"/>
                </a:solidFill>
                <a:latin typeface="+mn-lt"/>
              </a:rPr>
              <a:t> Poor listening</a:t>
            </a:r>
          </a:p>
          <a:p>
            <a:pPr marL="465138" lvl="1" indent="-233363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23478A"/>
                </a:solidFill>
                <a:latin typeface="+mn-lt"/>
              </a:rPr>
              <a:t> Blaming or finger-pointing</a:t>
            </a:r>
          </a:p>
          <a:p>
            <a:pPr marL="465138" lvl="1" indent="-233363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23478A"/>
                </a:solidFill>
                <a:latin typeface="+mn-lt"/>
              </a:rPr>
              <a:t> Dismissing others’ views</a:t>
            </a:r>
          </a:p>
          <a:p>
            <a:pPr marL="465138" lvl="1" indent="-233363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23478A"/>
                </a:solidFill>
                <a:latin typeface="+mn-lt"/>
              </a:rPr>
              <a:t> Adopting a strong position</a:t>
            </a:r>
          </a:p>
          <a:p>
            <a:pPr>
              <a:spcBef>
                <a:spcPts val="0"/>
              </a:spcBef>
            </a:pPr>
            <a:endParaRPr lang="en-US" dirty="0">
              <a:solidFill>
                <a:srgbClr val="23478A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1756" y="3130415"/>
            <a:ext cx="2488557" cy="2286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latin typeface="+mn-lt"/>
                <a:ea typeface="ＭＳ Ｐゴシック" pitchFamily="34" charset="-128"/>
              </a:rPr>
              <a:t>Courageous Conversations Framework</a:t>
            </a: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289367" y="1506538"/>
            <a:ext cx="8623139" cy="685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800" b="1" dirty="0">
                <a:latin typeface="Arial" charset="0"/>
              </a:rPr>
              <a:t>Primer</a:t>
            </a:r>
            <a:br>
              <a:rPr lang="en-US" altLang="en-US" sz="1600" b="1" dirty="0">
                <a:latin typeface="Arial" charset="0"/>
              </a:rPr>
            </a:br>
            <a:r>
              <a:rPr lang="en-US" altLang="en-US" sz="1600" dirty="0">
                <a:latin typeface="Arial" charset="0"/>
              </a:rPr>
              <a:t>Setting the stage: starting the conversation / establishing expectations</a:t>
            </a:r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844951" y="3946850"/>
            <a:ext cx="26624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Arial" charset="0"/>
              </a:rPr>
              <a:t>Uses data, reasoning, and </a:t>
            </a:r>
          </a:p>
          <a:p>
            <a:pPr algn="ctr" eaLnBrk="1" hangingPunct="1"/>
            <a:r>
              <a:rPr lang="en-US" altLang="en-US" sz="1400" b="1" dirty="0">
                <a:latin typeface="Arial" charset="0"/>
              </a:rPr>
              <a:t>the impact of behavior</a:t>
            </a:r>
          </a:p>
        </p:txBody>
      </p:sp>
      <p:sp>
        <p:nvSpPr>
          <p:cNvPr id="23557" name="Rectangle 13"/>
          <p:cNvSpPr>
            <a:spLocks noChangeArrowheads="1"/>
          </p:cNvSpPr>
          <p:nvPr/>
        </p:nvSpPr>
        <p:spPr bwMode="auto">
          <a:xfrm>
            <a:off x="3194602" y="2382713"/>
            <a:ext cx="35881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Arial" charset="0"/>
              </a:rPr>
              <a:t>Offers your point of view</a:t>
            </a:r>
          </a:p>
        </p:txBody>
      </p:sp>
      <p:sp>
        <p:nvSpPr>
          <p:cNvPr id="23558" name="Rectangle 14"/>
          <p:cNvSpPr>
            <a:spLocks noChangeArrowheads="1"/>
          </p:cNvSpPr>
          <p:nvPr/>
        </p:nvSpPr>
        <p:spPr bwMode="auto">
          <a:xfrm>
            <a:off x="6534150" y="3657600"/>
            <a:ext cx="2355207" cy="155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latin typeface="Arial" charset="0"/>
              </a:rPr>
              <a:t>Proactively checks </a:t>
            </a:r>
          </a:p>
          <a:p>
            <a:pPr eaLnBrk="1" hangingPunct="1"/>
            <a:r>
              <a:rPr lang="en-US" altLang="en-US" sz="1400" b="1" dirty="0">
                <a:latin typeface="Arial" charset="0"/>
              </a:rPr>
              <a:t>your thinking with the </a:t>
            </a:r>
          </a:p>
          <a:p>
            <a:pPr eaLnBrk="1" hangingPunct="1"/>
            <a:r>
              <a:rPr lang="en-US" altLang="en-US" sz="1400" b="1" dirty="0">
                <a:latin typeface="Arial" charset="0"/>
              </a:rPr>
              <a:t>other person/team</a:t>
            </a:r>
            <a:endParaRPr lang="en-US" altLang="en-US" sz="1400" b="1" dirty="0"/>
          </a:p>
          <a:p>
            <a:pPr marL="173038" indent="-173038" eaLnBrk="1" hangingPunct="1"/>
            <a:r>
              <a:rPr lang="en-US" altLang="en-US" sz="1400" dirty="0"/>
              <a:t>•</a:t>
            </a:r>
            <a:r>
              <a:rPr lang="en-US" altLang="en-US" dirty="0"/>
              <a:t> </a:t>
            </a:r>
            <a:r>
              <a:rPr lang="en-US" altLang="en-US" sz="1200" dirty="0">
                <a:latin typeface="Arial" charset="0"/>
              </a:rPr>
              <a:t>Invites the other person’s/team’s perspective</a:t>
            </a:r>
          </a:p>
        </p:txBody>
      </p:sp>
      <p:sp>
        <p:nvSpPr>
          <p:cNvPr id="23559" name="Rectangle 15"/>
          <p:cNvSpPr>
            <a:spLocks noChangeArrowheads="1"/>
          </p:cNvSpPr>
          <p:nvPr/>
        </p:nvSpPr>
        <p:spPr bwMode="auto">
          <a:xfrm>
            <a:off x="2951540" y="5853750"/>
            <a:ext cx="4328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Arial" charset="0"/>
              </a:rPr>
              <a:t>Explores the other person’s/team’s thinking (data, reasoning)</a:t>
            </a:r>
          </a:p>
        </p:txBody>
      </p:sp>
      <p:sp>
        <p:nvSpPr>
          <p:cNvPr id="23561" name="Line 18"/>
          <p:cNvSpPr>
            <a:spLocks noChangeShapeType="1"/>
          </p:cNvSpPr>
          <p:nvPr/>
        </p:nvSpPr>
        <p:spPr bwMode="auto">
          <a:xfrm>
            <a:off x="3492500" y="4241800"/>
            <a:ext cx="246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62" name="Line 19"/>
          <p:cNvSpPr>
            <a:spLocks noChangeShapeType="1"/>
          </p:cNvSpPr>
          <p:nvPr/>
        </p:nvSpPr>
        <p:spPr bwMode="auto">
          <a:xfrm>
            <a:off x="6197600" y="4229100"/>
            <a:ext cx="246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63" name="Freeform 20"/>
          <p:cNvSpPr>
            <a:spLocks/>
          </p:cNvSpPr>
          <p:nvPr/>
        </p:nvSpPr>
        <p:spPr bwMode="auto">
          <a:xfrm>
            <a:off x="4965700" y="2822125"/>
            <a:ext cx="1588" cy="279400"/>
          </a:xfrm>
          <a:custGeom>
            <a:avLst/>
            <a:gdLst>
              <a:gd name="T0" fmla="*/ 0 w 1"/>
              <a:gd name="T1" fmla="*/ 2147483647 h 176"/>
              <a:gd name="T2" fmla="*/ 0 w 1"/>
              <a:gd name="T3" fmla="*/ 0 h 1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76">
                <a:moveTo>
                  <a:pt x="0" y="176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64" name="Freeform 21"/>
          <p:cNvSpPr>
            <a:spLocks/>
          </p:cNvSpPr>
          <p:nvPr/>
        </p:nvSpPr>
        <p:spPr bwMode="auto">
          <a:xfrm>
            <a:off x="5105725" y="5502650"/>
            <a:ext cx="1588" cy="279400"/>
          </a:xfrm>
          <a:custGeom>
            <a:avLst/>
            <a:gdLst>
              <a:gd name="T0" fmla="*/ 0 w 1"/>
              <a:gd name="T1" fmla="*/ 2147483647 h 176"/>
              <a:gd name="T2" fmla="*/ 0 w 1"/>
              <a:gd name="T3" fmla="*/ 0 h 17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76">
                <a:moveTo>
                  <a:pt x="0" y="176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85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0" y="50800"/>
            <a:ext cx="9143999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4000" b="1" dirty="0">
                <a:latin typeface="+mn-lt"/>
                <a:ea typeface="ＭＳ Ｐゴシック" pitchFamily="34" charset="-128"/>
              </a:rPr>
              <a:t>“Million Dollar” Matt</a:t>
            </a:r>
          </a:p>
        </p:txBody>
      </p:sp>
      <p:pic>
        <p:nvPicPr>
          <p:cNvPr id="21507" name="Picture 2" descr="H:\21fa86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787525"/>
            <a:ext cx="4805363" cy="4583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068910"/>
      </p:ext>
    </p:extLst>
  </p:cSld>
  <p:clrMapOvr>
    <a:masterClrMapping/>
  </p:clrMapOvr>
</p:sld>
</file>

<file path=ppt/theme/theme1.xml><?xml version="1.0" encoding="utf-8"?>
<a:theme xmlns:a="http://schemas.openxmlformats.org/drawingml/2006/main" name="CMOE - Smeared Smoke">
  <a:themeElements>
    <a:clrScheme name="Courageous Conversations">
      <a:dk1>
        <a:srgbClr val="000000"/>
      </a:dk1>
      <a:lt1>
        <a:sysClr val="window" lastClr="FFFFFF"/>
      </a:lt1>
      <a:dk2>
        <a:srgbClr val="561F7B"/>
      </a:dk2>
      <a:lt2>
        <a:srgbClr val="274A8B"/>
      </a:lt2>
      <a:accent1>
        <a:srgbClr val="A12A83"/>
      </a:accent1>
      <a:accent2>
        <a:srgbClr val="274A8B"/>
      </a:accent2>
      <a:accent3>
        <a:srgbClr val="911D2B"/>
      </a:accent3>
      <a:accent4>
        <a:srgbClr val="8064A2"/>
      </a:accent4>
      <a:accent5>
        <a:srgbClr val="22784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urageous Conversations">
    <a:dk1>
      <a:srgbClr val="000000"/>
    </a:dk1>
    <a:lt1>
      <a:sysClr val="window" lastClr="FFFFFF"/>
    </a:lt1>
    <a:dk2>
      <a:srgbClr val="561F7B"/>
    </a:dk2>
    <a:lt2>
      <a:srgbClr val="274A8B"/>
    </a:lt2>
    <a:accent1>
      <a:srgbClr val="A12A83"/>
    </a:accent1>
    <a:accent2>
      <a:srgbClr val="274A8B"/>
    </a:accent2>
    <a:accent3>
      <a:srgbClr val="911D2B"/>
    </a:accent3>
    <a:accent4>
      <a:srgbClr val="8064A2"/>
    </a:accent4>
    <a:accent5>
      <a:srgbClr val="227847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ourageous Conversations">
    <a:dk1>
      <a:srgbClr val="000000"/>
    </a:dk1>
    <a:lt1>
      <a:sysClr val="window" lastClr="FFFFFF"/>
    </a:lt1>
    <a:dk2>
      <a:srgbClr val="561F7B"/>
    </a:dk2>
    <a:lt2>
      <a:srgbClr val="274A8B"/>
    </a:lt2>
    <a:accent1>
      <a:srgbClr val="A12A83"/>
    </a:accent1>
    <a:accent2>
      <a:srgbClr val="274A8B"/>
    </a:accent2>
    <a:accent3>
      <a:srgbClr val="911D2B"/>
    </a:accent3>
    <a:accent4>
      <a:srgbClr val="8064A2"/>
    </a:accent4>
    <a:accent5>
      <a:srgbClr val="227847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ourageous Conversations">
    <a:dk1>
      <a:srgbClr val="000000"/>
    </a:dk1>
    <a:lt1>
      <a:sysClr val="window" lastClr="FFFFFF"/>
    </a:lt1>
    <a:dk2>
      <a:srgbClr val="561F7B"/>
    </a:dk2>
    <a:lt2>
      <a:srgbClr val="274A8B"/>
    </a:lt2>
    <a:accent1>
      <a:srgbClr val="A12A83"/>
    </a:accent1>
    <a:accent2>
      <a:srgbClr val="274A8B"/>
    </a:accent2>
    <a:accent3>
      <a:srgbClr val="911D2B"/>
    </a:accent3>
    <a:accent4>
      <a:srgbClr val="8064A2"/>
    </a:accent4>
    <a:accent5>
      <a:srgbClr val="227847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CMOE - Smeared Smoke</Template>
  <TotalTime>7738</TotalTime>
  <Words>219</Words>
  <Application>Microsoft Office PowerPoint</Application>
  <PresentationFormat>On-screen Show (4:3)</PresentationFormat>
  <Paragraphs>44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Centaur</vt:lpstr>
      <vt:lpstr>Courier New</vt:lpstr>
      <vt:lpstr>Times New Roman</vt:lpstr>
      <vt:lpstr>CMOE - Smeared Smoke</vt:lpstr>
      <vt:lpstr>Dr. Tony Herrera</vt:lpstr>
      <vt:lpstr>History</vt:lpstr>
      <vt:lpstr>When Leaders Get It Wrong</vt:lpstr>
      <vt:lpstr>Why Courageous Conversations</vt:lpstr>
      <vt:lpstr>Predictable Behaviors</vt:lpstr>
      <vt:lpstr>Courageous Conversations Framework</vt:lpstr>
      <vt:lpstr>“Million Dollar” Matt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Martha Rice</dc:creator>
  <cp:lastModifiedBy>POPO</cp:lastModifiedBy>
  <cp:revision>523</cp:revision>
  <dcterms:created xsi:type="dcterms:W3CDTF">2010-01-12T02:19:04Z</dcterms:created>
  <dcterms:modified xsi:type="dcterms:W3CDTF">2017-10-18T04:04:20Z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